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14"/>
  </p:notesMasterIdLst>
  <p:sldIdLst>
    <p:sldId id="525" r:id="rId5"/>
    <p:sldId id="358" r:id="rId6"/>
    <p:sldId id="594" r:id="rId7"/>
    <p:sldId id="517" r:id="rId8"/>
    <p:sldId id="625" r:id="rId9"/>
    <p:sldId id="645" r:id="rId10"/>
    <p:sldId id="647" r:id="rId11"/>
    <p:sldId id="644" r:id="rId12"/>
    <p:sldId id="631"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per Sterrenburg" initials="JS" lastIdx="2" clrIdx="0">
    <p:extLst>
      <p:ext uri="{19B8F6BF-5375-455C-9EA6-DF929625EA0E}">
        <p15:presenceInfo xmlns:p15="http://schemas.microsoft.com/office/powerpoint/2012/main" userId="S::j.sterrenburg@aef.nl::66bc3d3b-6b10-42ca-8a07-88d6d48a1df1" providerId="AD"/>
      </p:ext>
    </p:extLst>
  </p:cmAuthor>
  <p:cmAuthor id="2" name="Anneke Meijer" initials="AM" lastIdx="7" clrIdx="1">
    <p:extLst>
      <p:ext uri="{19B8F6BF-5375-455C-9EA6-DF929625EA0E}">
        <p15:presenceInfo xmlns:p15="http://schemas.microsoft.com/office/powerpoint/2012/main" userId="S::ameijer@vrfryslan.nl::951da2c8-ec6b-40c1-ae0e-521f6398b2c5" providerId="AD"/>
      </p:ext>
    </p:extLst>
  </p:cmAuthor>
  <p:cmAuthor id="3" name="Hanneke Bergsma" initials="HB" lastIdx="3" clrIdx="2">
    <p:extLst>
      <p:ext uri="{19B8F6BF-5375-455C-9EA6-DF929625EA0E}">
        <p15:presenceInfo xmlns:p15="http://schemas.microsoft.com/office/powerpoint/2012/main" userId="S::hbergsma@vrfryslan.nl::7ef03c1d-553e-4594-8beb-776de98e47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AE00"/>
    <a:srgbClr val="18898C"/>
    <a:srgbClr val="FF6600"/>
    <a:srgbClr val="C20016"/>
    <a:srgbClr val="BF1411"/>
    <a:srgbClr val="FF9900"/>
    <a:srgbClr val="8000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37" autoAdjust="0"/>
  </p:normalViewPr>
  <p:slideViewPr>
    <p:cSldViewPr snapToGrid="0">
      <p:cViewPr varScale="1">
        <p:scale>
          <a:sx n="71" d="100"/>
          <a:sy n="71" d="100"/>
        </p:scale>
        <p:origin x="68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na Catharina Denkers" userId="ac6d8435-37a7-45b8-9d40-bc0fb647d263" providerId="ADAL" clId="{5177273F-6C5F-4439-9916-E210D374A036}"/>
    <pc:docChg chg="modSld">
      <pc:chgData name="Reina Catharina Denkers" userId="ac6d8435-37a7-45b8-9d40-bc0fb647d263" providerId="ADAL" clId="{5177273F-6C5F-4439-9916-E210D374A036}" dt="2022-10-17T09:27:50.840" v="10" actId="20577"/>
      <pc:docMkLst>
        <pc:docMk/>
      </pc:docMkLst>
      <pc:sldChg chg="modNotesTx">
        <pc:chgData name="Reina Catharina Denkers" userId="ac6d8435-37a7-45b8-9d40-bc0fb647d263" providerId="ADAL" clId="{5177273F-6C5F-4439-9916-E210D374A036}" dt="2022-10-17T09:27:29.918" v="2" actId="20577"/>
        <pc:sldMkLst>
          <pc:docMk/>
          <pc:sldMk cId="573947819" sldId="358"/>
        </pc:sldMkLst>
      </pc:sldChg>
      <pc:sldChg chg="modNotesTx">
        <pc:chgData name="Reina Catharina Denkers" userId="ac6d8435-37a7-45b8-9d40-bc0fb647d263" providerId="ADAL" clId="{5177273F-6C5F-4439-9916-E210D374A036}" dt="2022-10-17T09:27:27.228" v="1" actId="20577"/>
        <pc:sldMkLst>
          <pc:docMk/>
          <pc:sldMk cId="2242216440" sldId="525"/>
        </pc:sldMkLst>
      </pc:sldChg>
      <pc:sldChg chg="modSp">
        <pc:chgData name="Reina Catharina Denkers" userId="ac6d8435-37a7-45b8-9d40-bc0fb647d263" providerId="ADAL" clId="{5177273F-6C5F-4439-9916-E210D374A036}" dt="2022-10-17T09:27:50.840" v="10" actId="20577"/>
        <pc:sldMkLst>
          <pc:docMk/>
          <pc:sldMk cId="1686885652" sldId="625"/>
        </pc:sldMkLst>
        <pc:spChg chg="mod">
          <ac:chgData name="Reina Catharina Denkers" userId="ac6d8435-37a7-45b8-9d40-bc0fb647d263" providerId="ADAL" clId="{5177273F-6C5F-4439-9916-E210D374A036}" dt="2022-10-17T09:27:50.840" v="10" actId="20577"/>
          <ac:spMkLst>
            <pc:docMk/>
            <pc:sldMk cId="1686885652" sldId="625"/>
            <ac:spMk id="43" creationId="{98E946B2-B4C3-06B5-5D27-19869643D5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EC758-76ED-4315-A584-71306B578E04}" type="datetimeFigureOut">
              <a:rPr lang="nl-NL" smtClean="0"/>
              <a:t>17-10-2022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86F47-2FAD-4BCE-8CAF-8E3E608702A8}" type="slidenum">
              <a:rPr lang="nl-NL" smtClean="0"/>
              <a:t>‹nr.›</a:t>
            </a:fld>
            <a:endParaRPr lang="nl-NL"/>
          </a:p>
        </p:txBody>
      </p:sp>
    </p:spTree>
    <p:extLst>
      <p:ext uri="{BB962C8B-B14F-4D97-AF65-F5344CB8AC3E}">
        <p14:creationId xmlns:p14="http://schemas.microsoft.com/office/powerpoint/2010/main" val="334366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riesepreventieaanpak.nl/feiten-en-cijfers/" TargetMode="External"/><Relationship Id="rId7" Type="http://schemas.openxmlformats.org/officeDocument/2006/relationships/hyperlink" Target="https://www.friesepreventieaanpak.nl/over-de-friese-preventieaanpak/thema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friesepreventieaanpak.nl/over-de-friese-preventieaanpak/levensfases/" TargetMode="External"/><Relationship Id="rId5" Type="http://schemas.openxmlformats.org/officeDocument/2006/relationships/hyperlink" Target="https://www.friesepreventieaanpak.nl/over-de-friese-preventieaanpak/programmas-en-interventies/" TargetMode="External"/><Relationship Id="rId4" Type="http://schemas.openxmlformats.org/officeDocument/2006/relationships/hyperlink" Target="https://www.friesepreventieaanpak.nl/actuee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1</a:t>
            </a:fld>
            <a:endParaRPr lang="nl-NL"/>
          </a:p>
        </p:txBody>
      </p:sp>
    </p:spTree>
    <p:extLst>
      <p:ext uri="{BB962C8B-B14F-4D97-AF65-F5344CB8AC3E}">
        <p14:creationId xmlns:p14="http://schemas.microsoft.com/office/powerpoint/2010/main" val="129006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2</a:t>
            </a:fld>
            <a:endParaRPr lang="nl-NL"/>
          </a:p>
        </p:txBody>
      </p:sp>
    </p:spTree>
    <p:extLst>
      <p:ext uri="{BB962C8B-B14F-4D97-AF65-F5344CB8AC3E}">
        <p14:creationId xmlns:p14="http://schemas.microsoft.com/office/powerpoint/2010/main" val="407724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Vanuit de Friese Preventieaanpak is er aandacht voor allerlei factoren die hiermee samenhangen. Denk aan iemands leefstijl, leefomgeving, opvoeding, financiële ruimte, zorg en voorzieningen. Binnen de Friese Preventieaanpak zijn er acht belangrijke thema’s benoemd die van invloed kunnen zijn. Ondanks dat er op het gebied van preventie binnen deze thema’s al het nodige in Fryslân gebeurt, worden bestaande programma’s via de Friese Preventieaanpak nog verder herijkt en verrijkt. </a:t>
            </a:r>
          </a:p>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3</a:t>
            </a:fld>
            <a:endParaRPr lang="nl-NL"/>
          </a:p>
        </p:txBody>
      </p:sp>
    </p:spTree>
    <p:extLst>
      <p:ext uri="{BB962C8B-B14F-4D97-AF65-F5344CB8AC3E}">
        <p14:creationId xmlns:p14="http://schemas.microsoft.com/office/powerpoint/2010/main" val="23902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a:solidFill>
                  <a:schemeClr val="tx1"/>
                </a:solidFill>
                <a:effectLst/>
                <a:latin typeface="+mn-lt"/>
                <a:ea typeface="+mn-ea"/>
                <a:cs typeface="+mn-cs"/>
              </a:rPr>
              <a:t>De toegevoegde waarde van de Friese Preventieaanpak ligt voornamelijk in het bundelen van alle kennis en ervaring én het maken van verbinding. Daarbij wordt ingezet op </a:t>
            </a:r>
            <a:r>
              <a:rPr lang="nl-NL" sz="1200" b="1" i="0" kern="1200">
                <a:solidFill>
                  <a:schemeClr val="tx1"/>
                </a:solidFill>
                <a:effectLst/>
                <a:latin typeface="+mn-lt"/>
                <a:ea typeface="+mn-ea"/>
                <a:cs typeface="+mn-cs"/>
                <a:hlinkClick r:id="rId3" tooltip="Feiten en cijfers">
                  <a:extLst>
                    <a:ext uri="{A12FA001-AC4F-418D-AE19-62706E023703}">
                      <ahyp:hlinkClr xmlns:ahyp="http://schemas.microsoft.com/office/drawing/2018/hyperlinkcolor" val="tx"/>
                    </a:ext>
                  </a:extLst>
                </a:hlinkClick>
              </a:rPr>
              <a:t>WETEN</a:t>
            </a:r>
            <a:r>
              <a:rPr lang="nl-NL" sz="1200" b="0" i="0" kern="1200">
                <a:solidFill>
                  <a:schemeClr val="tx1"/>
                </a:solidFill>
                <a:effectLst/>
                <a:latin typeface="+mn-lt"/>
                <a:ea typeface="+mn-ea"/>
                <a:cs typeface="+mn-cs"/>
                <a:hlinkClick r:id="rId3" tooltip="Feiten en cijfers">
                  <a:extLst>
                    <a:ext uri="{A12FA001-AC4F-418D-AE19-62706E023703}">
                      <ahyp:hlinkClr xmlns:ahyp="http://schemas.microsoft.com/office/drawing/2018/hyperlinkcolor" val="tx"/>
                    </a:ext>
                  </a:extLst>
                </a:hlinkClick>
              </a:rPr>
              <a:t> </a:t>
            </a:r>
            <a:r>
              <a:rPr lang="nl-NL" sz="1200" b="0" i="0" kern="1200">
                <a:solidFill>
                  <a:schemeClr val="tx1"/>
                </a:solidFill>
                <a:effectLst/>
                <a:latin typeface="+mn-lt"/>
                <a:ea typeface="+mn-ea"/>
                <a:cs typeface="+mn-cs"/>
              </a:rPr>
              <a:t>wat werkt, </a:t>
            </a:r>
            <a:r>
              <a:rPr lang="nl-NL" sz="1200" b="1" i="0" kern="1200">
                <a:solidFill>
                  <a:schemeClr val="tx1"/>
                </a:solidFill>
                <a:effectLst/>
                <a:latin typeface="+mn-lt"/>
                <a:ea typeface="+mn-ea"/>
                <a:cs typeface="+mn-cs"/>
                <a:hlinkClick r:id="rId4" tooltip="Actueel">
                  <a:extLst>
                    <a:ext uri="{A12FA001-AC4F-418D-AE19-62706E023703}">
                      <ahyp:hlinkClr xmlns:ahyp="http://schemas.microsoft.com/office/drawing/2018/hyperlinkcolor" val="tx"/>
                    </a:ext>
                  </a:extLst>
                </a:hlinkClick>
              </a:rPr>
              <a:t>DELEN</a:t>
            </a:r>
            <a:r>
              <a:rPr lang="nl-NL" sz="1200" b="0" i="0" kern="1200">
                <a:solidFill>
                  <a:schemeClr val="tx1"/>
                </a:solidFill>
                <a:effectLst/>
                <a:latin typeface="+mn-lt"/>
                <a:ea typeface="+mn-ea"/>
                <a:cs typeface="+mn-cs"/>
              </a:rPr>
              <a:t> wat werkt en </a:t>
            </a:r>
            <a:r>
              <a:rPr lang="nl-NL" sz="1200" b="1" i="0" kern="1200">
                <a:solidFill>
                  <a:schemeClr val="tx1"/>
                </a:solidFill>
                <a:effectLst/>
                <a:latin typeface="+mn-lt"/>
                <a:ea typeface="+mn-ea"/>
                <a:cs typeface="+mn-cs"/>
                <a:hlinkClick r:id="rId5" tooltip="Programma's en interventies">
                  <a:extLst>
                    <a:ext uri="{A12FA001-AC4F-418D-AE19-62706E023703}">
                      <ahyp:hlinkClr xmlns:ahyp="http://schemas.microsoft.com/office/drawing/2018/hyperlinkcolor" val="tx"/>
                    </a:ext>
                  </a:extLst>
                </a:hlinkClick>
              </a:rPr>
              <a:t>DOEN</a:t>
            </a:r>
            <a:r>
              <a:rPr lang="nl-NL" sz="1200" b="0" i="0" kern="1200">
                <a:solidFill>
                  <a:schemeClr val="tx1"/>
                </a:solidFill>
                <a:effectLst/>
                <a:latin typeface="+mn-lt"/>
                <a:ea typeface="+mn-ea"/>
                <a:cs typeface="+mn-cs"/>
              </a:rPr>
              <a:t> wat werkt. Binnen de Friese Preventieaanpak vormen zich diverse coalities waarbinnen samenwerkende organisaties aan de slag kunnen op één of meerdere </a:t>
            </a:r>
            <a:r>
              <a:rPr lang="nl-NL" sz="1200" b="0" i="0" kern="1200">
                <a:solidFill>
                  <a:schemeClr val="tx1"/>
                </a:solidFill>
                <a:effectLst/>
                <a:latin typeface="+mn-lt"/>
                <a:ea typeface="+mn-ea"/>
                <a:cs typeface="+mn-cs"/>
                <a:hlinkClick r:id="rId6" tooltip="Levensfases">
                  <a:extLst>
                    <a:ext uri="{A12FA001-AC4F-418D-AE19-62706E023703}">
                      <ahyp:hlinkClr xmlns:ahyp="http://schemas.microsoft.com/office/drawing/2018/hyperlinkcolor" val="tx"/>
                    </a:ext>
                  </a:extLst>
                </a:hlinkClick>
              </a:rPr>
              <a:t>levensfases</a:t>
            </a:r>
            <a:r>
              <a:rPr lang="nl-NL" sz="1200" b="0" i="0" kern="1200">
                <a:solidFill>
                  <a:schemeClr val="tx1"/>
                </a:solidFill>
                <a:effectLst/>
                <a:latin typeface="+mn-lt"/>
                <a:ea typeface="+mn-ea"/>
                <a:cs typeface="+mn-cs"/>
              </a:rPr>
              <a:t> en/of </a:t>
            </a:r>
            <a:r>
              <a:rPr lang="nl-NL" sz="1200" b="0" i="0" kern="1200">
                <a:solidFill>
                  <a:schemeClr val="tx1"/>
                </a:solidFill>
                <a:effectLst/>
                <a:latin typeface="+mn-lt"/>
                <a:ea typeface="+mn-ea"/>
                <a:cs typeface="+mn-cs"/>
                <a:hlinkClick r:id="rId7" tooltip="Thema's">
                  <a:extLst>
                    <a:ext uri="{A12FA001-AC4F-418D-AE19-62706E023703}">
                      <ahyp:hlinkClr xmlns:ahyp="http://schemas.microsoft.com/office/drawing/2018/hyperlinkcolor" val="tx"/>
                    </a:ext>
                  </a:extLst>
                </a:hlinkClick>
              </a:rPr>
              <a:t>thema’s</a:t>
            </a:r>
            <a:r>
              <a:rPr lang="nl-NL" sz="1200" b="0" i="0" kern="1200">
                <a:solidFill>
                  <a:schemeClr val="tx1"/>
                </a:solidFill>
                <a:effectLst/>
                <a:latin typeface="+mn-lt"/>
                <a:ea typeface="+mn-ea"/>
                <a:cs typeface="+mn-cs"/>
              </a:rPr>
              <a:t>.</a:t>
            </a:r>
            <a:endParaRPr lang="nl-NL">
              <a:solidFill>
                <a:schemeClr val="tx1"/>
              </a:solidFill>
            </a:endParaRPr>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4</a:t>
            </a:fld>
            <a:endParaRPr lang="nl-NL"/>
          </a:p>
        </p:txBody>
      </p:sp>
    </p:spTree>
    <p:extLst>
      <p:ext uri="{BB962C8B-B14F-4D97-AF65-F5344CB8AC3E}">
        <p14:creationId xmlns:p14="http://schemas.microsoft.com/office/powerpoint/2010/main" val="35499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acht coalities: Gezond leven, Ouderschap, Laaggeletterdheid, Participatie, Positieve Gezondheid, Mentale gezondheid, Financieel Fit Fryslân, Gezonde leefomgeving en Integrale Wijkaanpak. Deze coalities hebben een prominente plek en werken inmiddels samen op ons platform. </a:t>
            </a:r>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5</a:t>
            </a:fld>
            <a:endParaRPr lang="nl-NL"/>
          </a:p>
        </p:txBody>
      </p:sp>
    </p:spTree>
    <p:extLst>
      <p:ext uri="{BB962C8B-B14F-4D97-AF65-F5344CB8AC3E}">
        <p14:creationId xmlns:p14="http://schemas.microsoft.com/office/powerpoint/2010/main" val="370147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Een poosje geleden popte de volgende vraag bij ons en onze partners op: </a:t>
            </a:r>
            <a:r>
              <a:rPr lang="nl-NL" sz="1200" b="1" kern="1200">
                <a:solidFill>
                  <a:schemeClr val="tx1"/>
                </a:solidFill>
                <a:effectLst/>
                <a:latin typeface="+mn-lt"/>
                <a:ea typeface="+mn-ea"/>
                <a:cs typeface="+mn-cs"/>
              </a:rPr>
              <a:t>“Hoe mooi zou het zijn als er een platform is waar alle professionals integraal op het bevorderen van gezondheid en welzijn kunnen samenwerken? Alleen zo kunnen we gezamenlijk meer impact op preventie in Fryslân maken. Het wiel hoeft immers niet opnieuw uitgevonden te worden. Er is al veel kennis en ervaring her en der beschikbaar.” </a:t>
            </a:r>
            <a:r>
              <a:rPr lang="nl-NL" sz="1200" kern="1200">
                <a:solidFill>
                  <a:schemeClr val="tx1"/>
                </a:solidFill>
                <a:effectLst/>
                <a:latin typeface="+mn-lt"/>
                <a:ea typeface="+mn-ea"/>
                <a:cs typeface="+mn-cs"/>
              </a:rPr>
              <a:t>Vandaar dat de samenwerkende organisaties binnen de Friese Preventieaanpak de handen ineen hebben geslagen om een online samenwerkingsplatform te realiseren: Een verbindend platform toegankelijk maken voor organisaties en professionals die aan onze ambitie willen bijdragen op wat voor manier dan ook.</a:t>
            </a:r>
            <a:endParaRPr lang="nl-NL"/>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6</a:t>
            </a:fld>
            <a:endParaRPr lang="nl-NL"/>
          </a:p>
        </p:txBody>
      </p:sp>
    </p:spTree>
    <p:extLst>
      <p:ext uri="{BB962C8B-B14F-4D97-AF65-F5344CB8AC3E}">
        <p14:creationId xmlns:p14="http://schemas.microsoft.com/office/powerpoint/2010/main" val="294841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8</a:t>
            </a:fld>
            <a:endParaRPr lang="nl-NL"/>
          </a:p>
        </p:txBody>
      </p:sp>
    </p:spTree>
    <p:extLst>
      <p:ext uri="{BB962C8B-B14F-4D97-AF65-F5344CB8AC3E}">
        <p14:creationId xmlns:p14="http://schemas.microsoft.com/office/powerpoint/2010/main" val="1428739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8032CD9-93E9-4E82-AF52-40A2EDF62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71953"/>
            <a:ext cx="12192000" cy="2086047"/>
          </a:xfrm>
          <a:prstGeom prst="rect">
            <a:avLst/>
          </a:prstGeom>
        </p:spPr>
      </p:pic>
      <p:sp>
        <p:nvSpPr>
          <p:cNvPr id="2" name="Titel 1">
            <a:extLst>
              <a:ext uri="{FF2B5EF4-FFF2-40B4-BE49-F238E27FC236}">
                <a16:creationId xmlns:a16="http://schemas.microsoft.com/office/drawing/2014/main" id="{1508FAE1-9AF0-4FE2-A664-6B7F9042A2FA}"/>
              </a:ext>
            </a:extLst>
          </p:cNvPr>
          <p:cNvSpPr>
            <a:spLocks noGrp="1"/>
          </p:cNvSpPr>
          <p:nvPr>
            <p:ph type="ctrTitle" hasCustomPrompt="1"/>
          </p:nvPr>
        </p:nvSpPr>
        <p:spPr>
          <a:xfrm>
            <a:off x="1524000" y="1857028"/>
            <a:ext cx="9144000" cy="1733761"/>
          </a:xfrm>
        </p:spPr>
        <p:txBody>
          <a:bodyPr anchor="b">
            <a:normAutofit/>
          </a:bodyPr>
          <a:lstStyle>
            <a:lvl1pPr algn="ctr">
              <a:defRPr sz="5400" b="1">
                <a:solidFill>
                  <a:srgbClr val="18898C"/>
                </a:solidFill>
                <a:latin typeface="Arial" panose="020B0604020202020204" pitchFamily="34" charset="0"/>
                <a:cs typeface="Arial" panose="020B0604020202020204" pitchFamily="34" charset="0"/>
              </a:defRPr>
            </a:lvl1pPr>
          </a:lstStyle>
          <a:p>
            <a:r>
              <a:rPr lang="nl-NL"/>
              <a:t>Schrijf hier je titel</a:t>
            </a:r>
          </a:p>
        </p:txBody>
      </p:sp>
      <p:sp>
        <p:nvSpPr>
          <p:cNvPr id="3" name="Ondertitel 2">
            <a:extLst>
              <a:ext uri="{FF2B5EF4-FFF2-40B4-BE49-F238E27FC236}">
                <a16:creationId xmlns:a16="http://schemas.microsoft.com/office/drawing/2014/main" id="{506A08E3-9F2B-4E6E-B33A-1143A76E01CB}"/>
              </a:ext>
            </a:extLst>
          </p:cNvPr>
          <p:cNvSpPr>
            <a:spLocks noGrp="1"/>
          </p:cNvSpPr>
          <p:nvPr>
            <p:ph type="subTitle" idx="1" hasCustomPrompt="1"/>
          </p:nvPr>
        </p:nvSpPr>
        <p:spPr>
          <a:xfrm>
            <a:off x="1524000" y="3624042"/>
            <a:ext cx="9144000" cy="1450318"/>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En hier een eventuele subtitel. Dit is een titelblad zonder foto.</a:t>
            </a:r>
          </a:p>
        </p:txBody>
      </p:sp>
      <p:pic>
        <p:nvPicPr>
          <p:cNvPr id="11" name="Afbeelding 10">
            <a:extLst>
              <a:ext uri="{FF2B5EF4-FFF2-40B4-BE49-F238E27FC236}">
                <a16:creationId xmlns:a16="http://schemas.microsoft.com/office/drawing/2014/main" id="{AB957DB2-56E5-45B9-BEC4-C8AB83563D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240" y="429634"/>
            <a:ext cx="3369924" cy="1198966"/>
          </a:xfrm>
          <a:prstGeom prst="rect">
            <a:avLst/>
          </a:prstGeom>
        </p:spPr>
      </p:pic>
    </p:spTree>
    <p:extLst>
      <p:ext uri="{BB962C8B-B14F-4D97-AF65-F5344CB8AC3E}">
        <p14:creationId xmlns:p14="http://schemas.microsoft.com/office/powerpoint/2010/main" val="4888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8FAE1-9AF0-4FE2-A664-6B7F9042A2FA}"/>
              </a:ext>
            </a:extLst>
          </p:cNvPr>
          <p:cNvSpPr>
            <a:spLocks noGrp="1"/>
          </p:cNvSpPr>
          <p:nvPr>
            <p:ph type="ctrTitle" hasCustomPrompt="1"/>
          </p:nvPr>
        </p:nvSpPr>
        <p:spPr>
          <a:xfrm>
            <a:off x="4472679" y="5200776"/>
            <a:ext cx="7298081" cy="742824"/>
          </a:xfrm>
        </p:spPr>
        <p:txBody>
          <a:bodyPr anchor="b">
            <a:normAutofit/>
          </a:bodyPr>
          <a:lstStyle>
            <a:lvl1pPr algn="r">
              <a:defRPr sz="4400" b="1">
                <a:solidFill>
                  <a:srgbClr val="18898C"/>
                </a:solidFill>
                <a:latin typeface="Arial" panose="020B0604020202020204" pitchFamily="34" charset="0"/>
                <a:cs typeface="Arial" panose="020B0604020202020204" pitchFamily="34" charset="0"/>
              </a:defRPr>
            </a:lvl1pPr>
          </a:lstStyle>
          <a:p>
            <a:r>
              <a:rPr lang="nl-NL"/>
              <a:t>Schrijf hier je titel</a:t>
            </a:r>
          </a:p>
        </p:txBody>
      </p:sp>
      <p:sp>
        <p:nvSpPr>
          <p:cNvPr id="3" name="Ondertitel 2">
            <a:extLst>
              <a:ext uri="{FF2B5EF4-FFF2-40B4-BE49-F238E27FC236}">
                <a16:creationId xmlns:a16="http://schemas.microsoft.com/office/drawing/2014/main" id="{506A08E3-9F2B-4E6E-B33A-1143A76E01CB}"/>
              </a:ext>
            </a:extLst>
          </p:cNvPr>
          <p:cNvSpPr>
            <a:spLocks noGrp="1"/>
          </p:cNvSpPr>
          <p:nvPr>
            <p:ph type="subTitle" idx="1" hasCustomPrompt="1"/>
          </p:nvPr>
        </p:nvSpPr>
        <p:spPr>
          <a:xfrm>
            <a:off x="4472679" y="5951913"/>
            <a:ext cx="7298081" cy="538487"/>
          </a:xfrm>
        </p:spPr>
        <p:txBody>
          <a:bodyPr/>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En hier je subtitel</a:t>
            </a:r>
          </a:p>
        </p:txBody>
      </p:sp>
      <p:pic>
        <p:nvPicPr>
          <p:cNvPr id="11" name="Afbeelding 10">
            <a:extLst>
              <a:ext uri="{FF2B5EF4-FFF2-40B4-BE49-F238E27FC236}">
                <a16:creationId xmlns:a16="http://schemas.microsoft.com/office/drawing/2014/main" id="{AB957DB2-56E5-45B9-BEC4-C8AB83563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240" y="5217400"/>
            <a:ext cx="3369924" cy="1198966"/>
          </a:xfrm>
          <a:prstGeom prst="rect">
            <a:avLst/>
          </a:prstGeom>
        </p:spPr>
      </p:pic>
      <p:pic>
        <p:nvPicPr>
          <p:cNvPr id="8" name="Afbeelding 7">
            <a:extLst>
              <a:ext uri="{FF2B5EF4-FFF2-40B4-BE49-F238E27FC236}">
                <a16:creationId xmlns:a16="http://schemas.microsoft.com/office/drawing/2014/main" id="{68A5B1AD-3AD4-4D57-A2F4-5446C34E1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9" y="-1"/>
            <a:ext cx="12154401" cy="4783016"/>
          </a:xfrm>
          <a:prstGeom prst="rect">
            <a:avLst/>
          </a:prstGeom>
        </p:spPr>
      </p:pic>
    </p:spTree>
    <p:extLst>
      <p:ext uri="{BB962C8B-B14F-4D97-AF65-F5344CB8AC3E}">
        <p14:creationId xmlns:p14="http://schemas.microsoft.com/office/powerpoint/2010/main" val="349516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673710" cy="844696"/>
          </a:xfrm>
        </p:spPr>
        <p:txBody>
          <a:bodyPr>
            <a:normAutofit/>
          </a:bodyPr>
          <a:lstStyle>
            <a:lvl1pPr>
              <a:defRPr sz="32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1948482"/>
            <a:ext cx="10813366" cy="3246568"/>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pic>
        <p:nvPicPr>
          <p:cNvPr id="12" name="Afbeelding 11">
            <a:extLst>
              <a:ext uri="{FF2B5EF4-FFF2-40B4-BE49-F238E27FC236}">
                <a16:creationId xmlns:a16="http://schemas.microsoft.com/office/drawing/2014/main" id="{5760C34F-95B9-4CF6-B99F-96BD581F77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5857"/>
          <a:stretch/>
        </p:blipFill>
        <p:spPr>
          <a:xfrm>
            <a:off x="0" y="5728559"/>
            <a:ext cx="12192000" cy="1129442"/>
          </a:xfrm>
          <a:prstGeom prst="rect">
            <a:avLst/>
          </a:prstGeom>
        </p:spPr>
      </p:pic>
    </p:spTree>
    <p:extLst>
      <p:ext uri="{BB962C8B-B14F-4D97-AF65-F5344CB8AC3E}">
        <p14:creationId xmlns:p14="http://schemas.microsoft.com/office/powerpoint/2010/main" val="425240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bg>
      <p:bgRef idx="1001">
        <a:schemeClr val="bg1"/>
      </p:bgRef>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163A90B-9B8E-468D-B4B1-790B08125969}"/>
              </a:ext>
            </a:extLst>
          </p:cNvPr>
          <p:cNvSpPr/>
          <p:nvPr userDrawn="1"/>
        </p:nvSpPr>
        <p:spPr>
          <a:xfrm>
            <a:off x="0" y="1870520"/>
            <a:ext cx="12192000" cy="4987480"/>
          </a:xfrm>
          <a:prstGeom prst="rect">
            <a:avLst/>
          </a:prstGeom>
          <a:solidFill>
            <a:srgbClr val="188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673710" cy="844696"/>
          </a:xfrm>
        </p:spPr>
        <p:txBody>
          <a:bodyPr>
            <a:normAutofit/>
          </a:bodyPr>
          <a:lstStyle>
            <a:lvl1pPr>
              <a:defRPr sz="40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2278966"/>
            <a:ext cx="10813366" cy="2916084"/>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spTree>
    <p:extLst>
      <p:ext uri="{BB962C8B-B14F-4D97-AF65-F5344CB8AC3E}">
        <p14:creationId xmlns:p14="http://schemas.microsoft.com/office/powerpoint/2010/main" val="7442712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561215" cy="844696"/>
          </a:xfrm>
        </p:spPr>
        <p:txBody>
          <a:bodyPr>
            <a:normAutofit/>
          </a:bodyPr>
          <a:lstStyle>
            <a:lvl1pPr>
              <a:defRPr sz="36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1948482"/>
            <a:ext cx="10813366" cy="3246568"/>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spTree>
    <p:extLst>
      <p:ext uri="{BB962C8B-B14F-4D97-AF65-F5344CB8AC3E}">
        <p14:creationId xmlns:p14="http://schemas.microsoft.com/office/powerpoint/2010/main" val="1986129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65E51D-410A-4AC1-9355-6DC46CF98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4B98B4F-83B1-4F43-A4C4-82033226F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3F2127-3747-4921-A4BF-A0714EA77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22BC2-5A27-465C-90D5-EA9DCDA3B713}" type="datetimeFigureOut">
              <a:rPr lang="nl-NL" smtClean="0"/>
              <a:t>17-10-2022</a:t>
            </a:fld>
            <a:endParaRPr lang="nl-NL"/>
          </a:p>
        </p:txBody>
      </p:sp>
      <p:sp>
        <p:nvSpPr>
          <p:cNvPr id="5" name="Tijdelijke aanduiding voor voettekst 4">
            <a:extLst>
              <a:ext uri="{FF2B5EF4-FFF2-40B4-BE49-F238E27FC236}">
                <a16:creationId xmlns:a16="http://schemas.microsoft.com/office/drawing/2014/main" id="{525D213A-487C-473B-93A4-85853D75C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EF1809C-5D8A-401F-A0ED-89FC2E240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716C-8403-4FD4-B520-5B76B4D8DB8C}" type="slidenum">
              <a:rPr lang="nl-NL" smtClean="0"/>
              <a:t>‹nr.›</a:t>
            </a:fld>
            <a:endParaRPr lang="nl-NL"/>
          </a:p>
        </p:txBody>
      </p:sp>
    </p:spTree>
    <p:extLst>
      <p:ext uri="{BB962C8B-B14F-4D97-AF65-F5344CB8AC3E}">
        <p14:creationId xmlns:p14="http://schemas.microsoft.com/office/powerpoint/2010/main" val="36834634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fpa.1sociaaldomein.nl/groepen" TargetMode="External"/><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fpa.1sociaaldomein.nl/vraag-en-antwoord" TargetMode="External"/><Relationship Id="rId7" Type="http://schemas.openxmlformats.org/officeDocument/2006/relationships/hyperlink" Target="https://fpa.1sociaaldomein.nl/groepen" TargetMode="External"/><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hyperlink" Target="https://fpa.1sociaaldomein.nl/kalender" TargetMode="External"/><Relationship Id="rId5" Type="http://schemas.openxmlformats.org/officeDocument/2006/relationships/hyperlink" Target="https://fpa.1sociaaldomein.nl/documenten" TargetMode="External"/><Relationship Id="rId4" Type="http://schemas.openxmlformats.org/officeDocument/2006/relationships/hyperlink" Target="https://fpa.1sociaaldomein.nl/channel-volg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ctrTitle"/>
          </p:nvPr>
        </p:nvSpPr>
        <p:spPr>
          <a:xfrm>
            <a:off x="1243914" y="1956231"/>
            <a:ext cx="9704172" cy="1695827"/>
          </a:xfrm>
          <a:prstGeom prst="rect">
            <a:avLst/>
          </a:prstGeom>
        </p:spPr>
        <p:txBody>
          <a:bodyPr vert="horz" lIns="91440" tIns="45720" rIns="91440" bIns="45720" rtlCol="0" anchor="t">
            <a:normAutofit fontScale="90000"/>
          </a:bodyPr>
          <a:lstStyle/>
          <a:p>
            <a:r>
              <a:rPr lang="nl-NL" sz="3600">
                <a:ea typeface="Times New Roman" panose="02020603050405020304" pitchFamily="18" charset="0"/>
              </a:rPr>
              <a:t>Inspiratiesessie: </a:t>
            </a:r>
            <a:r>
              <a:rPr lang="nl-NL" sz="3600"/>
              <a:t>'Haal alles uit het online samenwerkingsplatform van de Friese Preventieaanpak!'</a:t>
            </a:r>
            <a:br>
              <a:rPr lang="nl-NL"/>
            </a:br>
            <a:endParaRPr lang="nl-NL" sz="2400">
              <a:solidFill>
                <a:schemeClr val="tx1"/>
              </a:solidFill>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373" y="3546765"/>
            <a:ext cx="6528673" cy="3367712"/>
          </a:xfrm>
          <a:prstGeom prst="rect">
            <a:avLst/>
          </a:prstGeom>
        </p:spPr>
      </p:pic>
      <p:sp>
        <p:nvSpPr>
          <p:cNvPr id="5" name="Rechthoek 4"/>
          <p:cNvSpPr/>
          <p:nvPr/>
        </p:nvSpPr>
        <p:spPr>
          <a:xfrm>
            <a:off x="2205175" y="5615362"/>
            <a:ext cx="103762" cy="124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8761378" y="5615362"/>
            <a:ext cx="162128" cy="124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8746786" y="5204287"/>
            <a:ext cx="353439" cy="998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221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8" descr="Afbeelding met tekst, kaart&#10;&#10;Beschrijving is gegenereerd met zeer hoge betrouwbaarheid">
            <a:extLst>
              <a:ext uri="{FF2B5EF4-FFF2-40B4-BE49-F238E27FC236}">
                <a16:creationId xmlns:a16="http://schemas.microsoft.com/office/drawing/2014/main" id="{C457CBF3-1C3F-475C-B611-6A44853B88D2}"/>
              </a:ext>
            </a:extLst>
          </p:cNvPr>
          <p:cNvPicPr>
            <a:picLocks noChangeAspect="1"/>
          </p:cNvPicPr>
          <p:nvPr/>
        </p:nvPicPr>
        <p:blipFill>
          <a:blip r:embed="rId3"/>
          <a:stretch>
            <a:fillRect/>
          </a:stretch>
        </p:blipFill>
        <p:spPr>
          <a:xfrm>
            <a:off x="318180" y="609140"/>
            <a:ext cx="5777820" cy="6357157"/>
          </a:xfrm>
          <a:prstGeom prst="rect">
            <a:avLst/>
          </a:prstGeom>
        </p:spPr>
      </p:pic>
      <p:sp>
        <p:nvSpPr>
          <p:cNvPr id="4" name="Tekstvak 3">
            <a:extLst>
              <a:ext uri="{FF2B5EF4-FFF2-40B4-BE49-F238E27FC236}">
                <a16:creationId xmlns:a16="http://schemas.microsoft.com/office/drawing/2014/main" id="{51F3D684-7462-4D3D-A54A-78413BC3C3DD}"/>
              </a:ext>
            </a:extLst>
          </p:cNvPr>
          <p:cNvSpPr txBox="1"/>
          <p:nvPr/>
        </p:nvSpPr>
        <p:spPr>
          <a:xfrm>
            <a:off x="6613574" y="2462563"/>
            <a:ext cx="501683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defRPr/>
            </a:pPr>
            <a:r>
              <a:rPr kumimoji="0" lang="nl-NL" sz="2400" b="0" i="0" u="none" strike="noStrike" kern="1200" cap="none" spc="0" normalizeH="0" baseline="0" noProof="0">
                <a:ln>
                  <a:noFill/>
                </a:ln>
                <a:solidFill>
                  <a:prstClr val="black"/>
                </a:solidFill>
                <a:effectLst/>
                <a:uLnTx/>
                <a:uFillTx/>
                <a:latin typeface="Arial"/>
                <a:ea typeface="+mn-ea"/>
                <a:cs typeface="Arial"/>
              </a:rPr>
              <a:t>Gezamenlijke ambitie:</a:t>
            </a:r>
            <a:br>
              <a:rPr kumimoji="0" lang="nl-NL" sz="2400" b="0" i="0" u="none" strike="noStrike" kern="1200" cap="none" spc="0" normalizeH="0" baseline="0" noProof="0">
                <a:ln>
                  <a:noFill/>
                </a:ln>
                <a:solidFill>
                  <a:prstClr val="black"/>
                </a:solidFill>
                <a:effectLst/>
                <a:uLnTx/>
                <a:uFillTx/>
                <a:latin typeface="Arial"/>
                <a:ea typeface="+mn-ea"/>
                <a:cs typeface="Arial"/>
              </a:rPr>
            </a:br>
            <a:r>
              <a:rPr kumimoji="0" lang="nl-NL" sz="2400" b="0" i="1" u="none" strike="noStrike" kern="1200" cap="none" spc="0" normalizeH="0" baseline="0" noProof="0">
                <a:ln>
                  <a:noFill/>
                </a:ln>
                <a:solidFill>
                  <a:srgbClr val="18898C"/>
                </a:solidFill>
                <a:effectLst/>
                <a:uLnTx/>
                <a:uFillTx/>
                <a:latin typeface="Arial"/>
                <a:ea typeface="+mn-ea"/>
                <a:cs typeface="Arial"/>
              </a:rPr>
              <a:t>Een goede gezondheid en welzijn met gelijke kansen voor iedereen: </a:t>
            </a:r>
            <a:r>
              <a:rPr lang="en-GB" sz="2400" i="1">
                <a:solidFill>
                  <a:srgbClr val="CCAE00"/>
                </a:solidFill>
                <a:latin typeface="Arial"/>
                <a:cs typeface="Arial"/>
              </a:rPr>
              <a:t>‘</a:t>
            </a:r>
            <a:r>
              <a:rPr lang="en-GB" sz="2400" i="1" err="1">
                <a:solidFill>
                  <a:srgbClr val="248B8E"/>
                </a:solidFill>
                <a:latin typeface="Arial"/>
                <a:cs typeface="Arial"/>
              </a:rPr>
              <a:t>lyts</a:t>
            </a:r>
            <a:r>
              <a:rPr lang="en-GB" sz="2400" i="1">
                <a:solidFill>
                  <a:srgbClr val="CCAE00"/>
                </a:solidFill>
                <a:latin typeface="Arial"/>
                <a:cs typeface="Arial"/>
              </a:rPr>
              <a:t>, </a:t>
            </a:r>
            <a:r>
              <a:rPr lang="en-GB" sz="2400" i="1" err="1">
                <a:solidFill>
                  <a:srgbClr val="CCAE00"/>
                </a:solidFill>
                <a:latin typeface="Arial"/>
                <a:cs typeface="Arial"/>
              </a:rPr>
              <a:t>jong</a:t>
            </a:r>
            <a:r>
              <a:rPr lang="en-GB" sz="2400" i="1">
                <a:solidFill>
                  <a:srgbClr val="CCAE00"/>
                </a:solidFill>
                <a:latin typeface="Arial"/>
                <a:cs typeface="Arial"/>
              </a:rPr>
              <a:t>, </a:t>
            </a:r>
            <a:r>
              <a:rPr lang="en-GB" sz="2400" i="1" err="1">
                <a:solidFill>
                  <a:srgbClr val="FF980F"/>
                </a:solidFill>
                <a:latin typeface="Arial"/>
                <a:cs typeface="Arial"/>
              </a:rPr>
              <a:t>grut</a:t>
            </a:r>
            <a:r>
              <a:rPr lang="en-GB" sz="2400" i="1">
                <a:solidFill>
                  <a:srgbClr val="CCAE00"/>
                </a:solidFill>
                <a:latin typeface="Arial"/>
                <a:cs typeface="Arial"/>
              </a:rPr>
              <a:t> en </a:t>
            </a:r>
            <a:r>
              <a:rPr lang="en-GB" sz="2400" i="1" err="1">
                <a:solidFill>
                  <a:srgbClr val="BF1411"/>
                </a:solidFill>
                <a:latin typeface="Arial"/>
                <a:cs typeface="Arial"/>
              </a:rPr>
              <a:t>wiis</a:t>
            </a:r>
            <a:r>
              <a:rPr lang="en-GB" sz="2400" i="1" err="1">
                <a:solidFill>
                  <a:srgbClr val="CCAE00"/>
                </a:solidFill>
                <a:latin typeface="Arial"/>
                <a:cs typeface="Arial"/>
              </a:rPr>
              <a:t>’</a:t>
            </a:r>
            <a:r>
              <a:rPr kumimoji="0" lang="nl-NL" sz="2400" b="0" i="1" u="none" strike="noStrike" kern="1200" cap="none" spc="0" normalizeH="0" baseline="0" noProof="0">
                <a:ln>
                  <a:noFill/>
                </a:ln>
                <a:solidFill>
                  <a:srgbClr val="18898C"/>
                </a:solidFill>
                <a:effectLst/>
                <a:uLnTx/>
                <a:uFillTx/>
                <a:latin typeface="Arial"/>
                <a:ea typeface="+mn-ea"/>
                <a:cs typeface="Arial"/>
              </a:rPr>
              <a:t>.</a:t>
            </a:r>
            <a:r>
              <a:rPr kumimoji="0" lang="nl-NL" sz="2400" b="0" i="1" u="none" strike="noStrike" kern="1200" cap="none" spc="0" normalizeH="0" baseline="0" noProof="0">
                <a:ln>
                  <a:noFill/>
                </a:ln>
                <a:solidFill>
                  <a:prstClr val="black"/>
                </a:solidFill>
                <a:effectLst/>
                <a:uLnTx/>
                <a:uFillTx/>
                <a:latin typeface="Arial"/>
                <a:ea typeface="+mn-ea"/>
                <a:cs typeface="Arial"/>
              </a:rPr>
              <a:t> </a:t>
            </a:r>
            <a:br>
              <a:rPr kumimoji="0" lang="nl-NL" sz="2400" b="0" i="0" u="none" strike="noStrike" kern="1200" cap="none" spc="0" normalizeH="0" baseline="0" noProof="0">
                <a:ln>
                  <a:noFill/>
                </a:ln>
                <a:solidFill>
                  <a:srgbClr val="000000"/>
                </a:solidFill>
                <a:effectLst/>
                <a:uLnTx/>
                <a:uFillTx/>
                <a:latin typeface="Arial"/>
                <a:ea typeface="+mn-ea"/>
                <a:cs typeface="Arial"/>
              </a:rPr>
            </a:br>
            <a:endParaRPr kumimoji="0" lang="nl-NL" sz="24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57394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525479" y="576686"/>
            <a:ext cx="8997017" cy="844696"/>
          </a:xfrm>
        </p:spPr>
        <p:txBody>
          <a:bodyPr>
            <a:normAutofit/>
          </a:bodyPr>
          <a:lstStyle/>
          <a:p>
            <a:r>
              <a:rPr lang="nl-NL" sz="3200">
                <a:latin typeface="Arial"/>
                <a:cs typeface="Arial"/>
              </a:rPr>
              <a:t>Wat is de Friese Preventieaanpak?</a:t>
            </a:r>
            <a:endParaRPr lang="nl-NL" sz="320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47" y="1598098"/>
            <a:ext cx="5144322" cy="5144322"/>
          </a:xfrm>
          <a:prstGeom prst="rect">
            <a:avLst/>
          </a:prstGeom>
        </p:spPr>
      </p:pic>
      <p:pic>
        <p:nvPicPr>
          <p:cNvPr id="6" name="Afbeelding 6">
            <a:extLst>
              <a:ext uri="{FF2B5EF4-FFF2-40B4-BE49-F238E27FC236}">
                <a16:creationId xmlns:a16="http://schemas.microsoft.com/office/drawing/2014/main" id="{CD5EC0B0-3359-4587-BB25-96312EE088FF}"/>
              </a:ext>
            </a:extLst>
          </p:cNvPr>
          <p:cNvPicPr>
            <a:picLocks noChangeAspect="1"/>
          </p:cNvPicPr>
          <p:nvPr/>
        </p:nvPicPr>
        <p:blipFill>
          <a:blip r:embed="rId4"/>
          <a:stretch>
            <a:fillRect/>
          </a:stretch>
        </p:blipFill>
        <p:spPr>
          <a:xfrm>
            <a:off x="198905" y="2864619"/>
            <a:ext cx="1731579" cy="1025708"/>
          </a:xfrm>
          <a:prstGeom prst="rect">
            <a:avLst/>
          </a:prstGeom>
        </p:spPr>
      </p:pic>
      <p:pic>
        <p:nvPicPr>
          <p:cNvPr id="7" name="Afbeelding 4">
            <a:extLst>
              <a:ext uri="{FF2B5EF4-FFF2-40B4-BE49-F238E27FC236}">
                <a16:creationId xmlns:a16="http://schemas.microsoft.com/office/drawing/2014/main" id="{75494D4A-6379-4F9F-A4F9-3B2BE83E451A}"/>
              </a:ext>
            </a:extLst>
          </p:cNvPr>
          <p:cNvPicPr>
            <a:picLocks noChangeAspect="1"/>
          </p:cNvPicPr>
          <p:nvPr/>
        </p:nvPicPr>
        <p:blipFill>
          <a:blip r:embed="rId5"/>
          <a:stretch>
            <a:fillRect/>
          </a:stretch>
        </p:blipFill>
        <p:spPr>
          <a:xfrm>
            <a:off x="525479" y="1552023"/>
            <a:ext cx="2020614" cy="1074927"/>
          </a:xfrm>
          <a:prstGeom prst="rect">
            <a:avLst/>
          </a:prstGeom>
        </p:spPr>
      </p:pic>
      <p:pic>
        <p:nvPicPr>
          <p:cNvPr id="8" name="Afbeelding 7">
            <a:extLst>
              <a:ext uri="{FF2B5EF4-FFF2-40B4-BE49-F238E27FC236}">
                <a16:creationId xmlns:a16="http://schemas.microsoft.com/office/drawing/2014/main" id="{EC6FDB06-9969-42FB-8911-51022510DFDD}"/>
              </a:ext>
            </a:extLst>
          </p:cNvPr>
          <p:cNvPicPr>
            <a:picLocks noChangeAspect="1"/>
          </p:cNvPicPr>
          <p:nvPr/>
        </p:nvPicPr>
        <p:blipFill>
          <a:blip r:embed="rId6"/>
          <a:stretch>
            <a:fillRect/>
          </a:stretch>
        </p:blipFill>
        <p:spPr>
          <a:xfrm>
            <a:off x="307763" y="4257415"/>
            <a:ext cx="1974632" cy="1037561"/>
          </a:xfrm>
          <a:prstGeom prst="rect">
            <a:avLst/>
          </a:prstGeom>
        </p:spPr>
      </p:pic>
      <p:pic>
        <p:nvPicPr>
          <p:cNvPr id="9" name="Afbeelding 8">
            <a:extLst>
              <a:ext uri="{FF2B5EF4-FFF2-40B4-BE49-F238E27FC236}">
                <a16:creationId xmlns:a16="http://schemas.microsoft.com/office/drawing/2014/main" id="{3230D62C-AD56-42FE-B2F0-80A76B79A90E}"/>
              </a:ext>
            </a:extLst>
          </p:cNvPr>
          <p:cNvPicPr>
            <a:picLocks noChangeAspect="1"/>
          </p:cNvPicPr>
          <p:nvPr/>
        </p:nvPicPr>
        <p:blipFill>
          <a:blip r:embed="rId7"/>
          <a:stretch>
            <a:fillRect/>
          </a:stretch>
        </p:blipFill>
        <p:spPr>
          <a:xfrm>
            <a:off x="898030" y="5674634"/>
            <a:ext cx="2357038" cy="1034342"/>
          </a:xfrm>
          <a:prstGeom prst="rect">
            <a:avLst/>
          </a:prstGeom>
        </p:spPr>
      </p:pic>
      <p:pic>
        <p:nvPicPr>
          <p:cNvPr id="10" name="Afbeelding 10">
            <a:extLst>
              <a:ext uri="{FF2B5EF4-FFF2-40B4-BE49-F238E27FC236}">
                <a16:creationId xmlns:a16="http://schemas.microsoft.com/office/drawing/2014/main" id="{16CBDBB7-12BE-43AF-878C-FAD8881AFD66}"/>
              </a:ext>
            </a:extLst>
          </p:cNvPr>
          <p:cNvPicPr>
            <a:picLocks noChangeAspect="1"/>
          </p:cNvPicPr>
          <p:nvPr/>
        </p:nvPicPr>
        <p:blipFill>
          <a:blip r:embed="rId8"/>
          <a:stretch>
            <a:fillRect/>
          </a:stretch>
        </p:blipFill>
        <p:spPr>
          <a:xfrm>
            <a:off x="8554501" y="1675789"/>
            <a:ext cx="2493579" cy="930015"/>
          </a:xfrm>
          <a:prstGeom prst="rect">
            <a:avLst/>
          </a:prstGeom>
        </p:spPr>
      </p:pic>
      <p:pic>
        <p:nvPicPr>
          <p:cNvPr id="11" name="Afbeelding 13">
            <a:extLst>
              <a:ext uri="{FF2B5EF4-FFF2-40B4-BE49-F238E27FC236}">
                <a16:creationId xmlns:a16="http://schemas.microsoft.com/office/drawing/2014/main" id="{3A875ACF-E2BE-4E86-8A56-FD80624F9428}"/>
              </a:ext>
            </a:extLst>
          </p:cNvPr>
          <p:cNvPicPr>
            <a:picLocks noChangeAspect="1"/>
          </p:cNvPicPr>
          <p:nvPr/>
        </p:nvPicPr>
        <p:blipFill>
          <a:blip r:embed="rId9"/>
          <a:stretch>
            <a:fillRect/>
          </a:stretch>
        </p:blipFill>
        <p:spPr>
          <a:xfrm>
            <a:off x="8565821" y="5664531"/>
            <a:ext cx="2263666" cy="1021340"/>
          </a:xfrm>
          <a:prstGeom prst="rect">
            <a:avLst/>
          </a:prstGeom>
        </p:spPr>
      </p:pic>
      <p:pic>
        <p:nvPicPr>
          <p:cNvPr id="12" name="Afbeelding 12">
            <a:extLst>
              <a:ext uri="{FF2B5EF4-FFF2-40B4-BE49-F238E27FC236}">
                <a16:creationId xmlns:a16="http://schemas.microsoft.com/office/drawing/2014/main" id="{7F348FFB-1EDB-42F6-BE81-9D195375C715}"/>
              </a:ext>
            </a:extLst>
          </p:cNvPr>
          <p:cNvPicPr>
            <a:picLocks noChangeAspect="1"/>
          </p:cNvPicPr>
          <p:nvPr/>
        </p:nvPicPr>
        <p:blipFill>
          <a:blip r:embed="rId10"/>
          <a:stretch>
            <a:fillRect/>
          </a:stretch>
        </p:blipFill>
        <p:spPr>
          <a:xfrm>
            <a:off x="9244949" y="4262642"/>
            <a:ext cx="2040321" cy="1027106"/>
          </a:xfrm>
          <a:prstGeom prst="rect">
            <a:avLst/>
          </a:prstGeom>
        </p:spPr>
      </p:pic>
      <p:pic>
        <p:nvPicPr>
          <p:cNvPr id="13" name="Afbeelding 11">
            <a:extLst>
              <a:ext uri="{FF2B5EF4-FFF2-40B4-BE49-F238E27FC236}">
                <a16:creationId xmlns:a16="http://schemas.microsoft.com/office/drawing/2014/main" id="{C2C0BA0D-7480-4DB0-8F3B-D9C304A614AF}"/>
              </a:ext>
            </a:extLst>
          </p:cNvPr>
          <p:cNvPicPr>
            <a:picLocks noChangeAspect="1"/>
          </p:cNvPicPr>
          <p:nvPr/>
        </p:nvPicPr>
        <p:blipFill>
          <a:blip r:embed="rId11"/>
          <a:stretch>
            <a:fillRect/>
          </a:stretch>
        </p:blipFill>
        <p:spPr>
          <a:xfrm>
            <a:off x="9067587" y="2867087"/>
            <a:ext cx="2217683" cy="1020772"/>
          </a:xfrm>
          <a:prstGeom prst="rect">
            <a:avLst/>
          </a:prstGeom>
        </p:spPr>
      </p:pic>
    </p:spTree>
    <p:extLst>
      <p:ext uri="{BB962C8B-B14F-4D97-AF65-F5344CB8AC3E}">
        <p14:creationId xmlns:p14="http://schemas.microsoft.com/office/powerpoint/2010/main" val="41418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3">
            <a:extLst>
              <a:ext uri="{FF2B5EF4-FFF2-40B4-BE49-F238E27FC236}">
                <a16:creationId xmlns:a16="http://schemas.microsoft.com/office/drawing/2014/main" id="{C4B0D9CB-B56B-4434-A77B-74CEF240319A}"/>
              </a:ext>
            </a:extLst>
          </p:cNvPr>
          <p:cNvSpPr>
            <a:spLocks noGrp="1"/>
          </p:cNvSpPr>
          <p:nvPr/>
        </p:nvSpPr>
        <p:spPr>
          <a:xfrm>
            <a:off x="405538" y="505193"/>
            <a:ext cx="10813366" cy="844696"/>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3600" b="1" kern="1200">
                <a:solidFill>
                  <a:srgbClr val="18898C"/>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lang="nl-NL" sz="3200"/>
              <a:t>Rode draad: Weten – Delen - Doen</a:t>
            </a:r>
            <a:endParaRPr kumimoji="0" lang="nl-NL" sz="3200" b="1" i="0" u="none" strike="noStrike" kern="1200" cap="none" spc="0" normalizeH="0" baseline="0" noProof="0">
              <a:ln>
                <a:noFill/>
              </a:ln>
              <a:solidFill>
                <a:srgbClr val="18898C"/>
              </a:solidFill>
              <a:effectLst/>
              <a:uLnTx/>
              <a:uFillTx/>
              <a:latin typeface="Arial" panose="020B0604020202020204" pitchFamily="34" charset="0"/>
              <a:ea typeface="+mj-ea"/>
              <a:cs typeface="Arial" panose="020B0604020202020204" pitchFamily="34" charset="0"/>
            </a:endParaRPr>
          </a:p>
        </p:txBody>
      </p:sp>
      <p:pic>
        <p:nvPicPr>
          <p:cNvPr id="2" name="Afbeelding 1"/>
          <p:cNvPicPr>
            <a:picLocks noChangeAspect="1"/>
          </p:cNvPicPr>
          <p:nvPr/>
        </p:nvPicPr>
        <p:blipFill>
          <a:blip r:embed="rId3"/>
          <a:stretch>
            <a:fillRect/>
          </a:stretch>
        </p:blipFill>
        <p:spPr>
          <a:xfrm>
            <a:off x="636197" y="1770743"/>
            <a:ext cx="9479867" cy="4878993"/>
          </a:xfrm>
          <a:prstGeom prst="rect">
            <a:avLst/>
          </a:prstGeom>
        </p:spPr>
      </p:pic>
    </p:spTree>
    <p:extLst>
      <p:ext uri="{BB962C8B-B14F-4D97-AF65-F5344CB8AC3E}">
        <p14:creationId xmlns:p14="http://schemas.microsoft.com/office/powerpoint/2010/main" val="118796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92A77-7997-4A85-805C-80F453CD9BB5}"/>
              </a:ext>
            </a:extLst>
          </p:cNvPr>
          <p:cNvSpPr>
            <a:spLocks noGrp="1"/>
          </p:cNvSpPr>
          <p:nvPr>
            <p:ph type="title"/>
          </p:nvPr>
        </p:nvSpPr>
        <p:spPr>
          <a:xfrm>
            <a:off x="392567" y="580998"/>
            <a:ext cx="9938207" cy="844696"/>
          </a:xfrm>
        </p:spPr>
        <p:txBody>
          <a:bodyPr>
            <a:normAutofit fontScale="90000"/>
          </a:bodyPr>
          <a:lstStyle/>
          <a:p>
            <a:r>
              <a:rPr lang="nl-NL">
                <a:latin typeface="Arial"/>
                <a:cs typeface="Arial"/>
              </a:rPr>
              <a:t>Netwerkorganisatie</a:t>
            </a:r>
            <a:br>
              <a:rPr lang="nl-NL"/>
            </a:br>
            <a:r>
              <a:rPr lang="nl-NL" sz="2700">
                <a:solidFill>
                  <a:srgbClr val="CCAE00"/>
                </a:solidFill>
                <a:latin typeface="Arial"/>
                <a:cs typeface="Arial"/>
              </a:rPr>
              <a:t>Werken in coalities &amp; lerende netwerken</a:t>
            </a:r>
          </a:p>
        </p:txBody>
      </p:sp>
      <p:sp>
        <p:nvSpPr>
          <p:cNvPr id="43" name="Tekstvak 42">
            <a:extLst>
              <a:ext uri="{FF2B5EF4-FFF2-40B4-BE49-F238E27FC236}">
                <a16:creationId xmlns:a16="http://schemas.microsoft.com/office/drawing/2014/main" id="{98E946B2-B4C3-06B5-5D27-19869643D564}"/>
              </a:ext>
            </a:extLst>
          </p:cNvPr>
          <p:cNvSpPr txBox="1"/>
          <p:nvPr/>
        </p:nvSpPr>
        <p:spPr>
          <a:xfrm>
            <a:off x="39873" y="6537821"/>
            <a:ext cx="11926923" cy="338554"/>
          </a:xfrm>
          <a:prstGeom prst="rect">
            <a:avLst/>
          </a:prstGeom>
          <a:noFill/>
        </p:spPr>
        <p:txBody>
          <a:bodyPr wrap="square" lIns="91440" tIns="45720" rIns="91440" bIns="45720" anchor="t">
            <a:spAutoFit/>
          </a:bodyPr>
          <a:lstStyle/>
          <a:p>
            <a:pPr algn="ctr"/>
            <a:r>
              <a:rPr lang="nl-NL" sz="1600" i="1" dirty="0">
                <a:latin typeface="Arial"/>
                <a:cs typeface="Arial"/>
              </a:rPr>
              <a:t>Meer dan 260 professionals - en dat aantal groeit iedere dag - werken inmiddels samen op ons </a:t>
            </a:r>
            <a:r>
              <a:rPr lang="nl-NL" sz="1600" i="1" dirty="0">
                <a:latin typeface="Arial"/>
                <a:cs typeface="Arial"/>
                <a:hlinkClick r:id="rId3"/>
              </a:rPr>
              <a:t>online samenwerkingsplatform.</a:t>
            </a:r>
            <a:endParaRPr lang="nl-NL" sz="1600" i="1" dirty="0">
              <a:latin typeface="Arial"/>
              <a:cs typeface="Arial"/>
            </a:endParaRPr>
          </a:p>
        </p:txBody>
      </p:sp>
      <p:pic>
        <p:nvPicPr>
          <p:cNvPr id="13" name="Afbeelding 12">
            <a:extLst>
              <a:ext uri="{FF2B5EF4-FFF2-40B4-BE49-F238E27FC236}">
                <a16:creationId xmlns:a16="http://schemas.microsoft.com/office/drawing/2014/main" id="{2416FAA2-EE02-7D22-82FA-EC85D280E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031" y="4839920"/>
            <a:ext cx="1431415" cy="1397089"/>
          </a:xfrm>
          <a:prstGeom prst="rect">
            <a:avLst/>
          </a:prstGeom>
        </p:spPr>
      </p:pic>
      <p:pic>
        <p:nvPicPr>
          <p:cNvPr id="15" name="Afbeelding 14">
            <a:extLst>
              <a:ext uri="{FF2B5EF4-FFF2-40B4-BE49-F238E27FC236}">
                <a16:creationId xmlns:a16="http://schemas.microsoft.com/office/drawing/2014/main" id="{6BBE4C6F-73C4-C0C8-C56A-F54FEB255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487" y="2362427"/>
            <a:ext cx="1414252" cy="1400521"/>
          </a:xfrm>
          <a:prstGeom prst="rect">
            <a:avLst/>
          </a:prstGeom>
        </p:spPr>
      </p:pic>
      <p:pic>
        <p:nvPicPr>
          <p:cNvPr id="17" name="Afbeelding 16">
            <a:extLst>
              <a:ext uri="{FF2B5EF4-FFF2-40B4-BE49-F238E27FC236}">
                <a16:creationId xmlns:a16="http://schemas.microsoft.com/office/drawing/2014/main" id="{0CCC3975-BF00-2C5D-16B9-A550BDF48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2225" y="4843390"/>
            <a:ext cx="1417685" cy="1407387"/>
          </a:xfrm>
          <a:prstGeom prst="rect">
            <a:avLst/>
          </a:prstGeom>
        </p:spPr>
      </p:pic>
      <p:pic>
        <p:nvPicPr>
          <p:cNvPr id="19" name="Afbeelding 18">
            <a:extLst>
              <a:ext uri="{FF2B5EF4-FFF2-40B4-BE49-F238E27FC236}">
                <a16:creationId xmlns:a16="http://schemas.microsoft.com/office/drawing/2014/main" id="{8A0D85A4-D200-8200-F422-25FB8F12F9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807" y="2363190"/>
            <a:ext cx="1366195" cy="1407387"/>
          </a:xfrm>
          <a:prstGeom prst="rect">
            <a:avLst/>
          </a:prstGeom>
        </p:spPr>
      </p:pic>
      <p:pic>
        <p:nvPicPr>
          <p:cNvPr id="21" name="Afbeelding 20">
            <a:extLst>
              <a:ext uri="{FF2B5EF4-FFF2-40B4-BE49-F238E27FC236}">
                <a16:creationId xmlns:a16="http://schemas.microsoft.com/office/drawing/2014/main" id="{5FD18836-FF93-1648-0BFD-D058540C9E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2748" y="2392367"/>
            <a:ext cx="1335301" cy="1349032"/>
          </a:xfrm>
          <a:prstGeom prst="rect">
            <a:avLst/>
          </a:prstGeom>
        </p:spPr>
      </p:pic>
      <p:pic>
        <p:nvPicPr>
          <p:cNvPr id="23" name="Afbeelding 22">
            <a:extLst>
              <a:ext uri="{FF2B5EF4-FFF2-40B4-BE49-F238E27FC236}">
                <a16:creationId xmlns:a16="http://schemas.microsoft.com/office/drawing/2014/main" id="{53028C39-DD07-40A5-5C12-E7363F48FD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7987" y="2389158"/>
            <a:ext cx="1403954" cy="1359330"/>
          </a:xfrm>
          <a:prstGeom prst="rect">
            <a:avLst/>
          </a:prstGeom>
        </p:spPr>
      </p:pic>
      <p:pic>
        <p:nvPicPr>
          <p:cNvPr id="25" name="Afbeelding 24">
            <a:extLst>
              <a:ext uri="{FF2B5EF4-FFF2-40B4-BE49-F238E27FC236}">
                <a16:creationId xmlns:a16="http://schemas.microsoft.com/office/drawing/2014/main" id="{D06B96FA-284B-99B2-E3ED-66A6B6F2E5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0619" y="4839557"/>
            <a:ext cx="1359330" cy="1359330"/>
          </a:xfrm>
          <a:prstGeom prst="rect">
            <a:avLst/>
          </a:prstGeom>
        </p:spPr>
      </p:pic>
      <p:sp>
        <p:nvSpPr>
          <p:cNvPr id="28" name="Tekstvak 27">
            <a:extLst>
              <a:ext uri="{FF2B5EF4-FFF2-40B4-BE49-F238E27FC236}">
                <a16:creationId xmlns:a16="http://schemas.microsoft.com/office/drawing/2014/main" id="{BAA0DA23-4E9B-438E-5C0C-A2C1DFF6C1DC}"/>
              </a:ext>
            </a:extLst>
          </p:cNvPr>
          <p:cNvSpPr txBox="1"/>
          <p:nvPr/>
        </p:nvSpPr>
        <p:spPr>
          <a:xfrm>
            <a:off x="4604651" y="1899035"/>
            <a:ext cx="2362214"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Laaggeletterdheid</a:t>
            </a:r>
          </a:p>
        </p:txBody>
      </p:sp>
      <p:sp>
        <p:nvSpPr>
          <p:cNvPr id="29" name="Tekstvak 28">
            <a:extLst>
              <a:ext uri="{FF2B5EF4-FFF2-40B4-BE49-F238E27FC236}">
                <a16:creationId xmlns:a16="http://schemas.microsoft.com/office/drawing/2014/main" id="{8F8619FF-905A-92DF-8E1C-E669B17947AD}"/>
              </a:ext>
            </a:extLst>
          </p:cNvPr>
          <p:cNvSpPr txBox="1"/>
          <p:nvPr/>
        </p:nvSpPr>
        <p:spPr>
          <a:xfrm>
            <a:off x="706892" y="1908133"/>
            <a:ext cx="2362214"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Gezond leven</a:t>
            </a:r>
          </a:p>
        </p:txBody>
      </p:sp>
      <p:sp>
        <p:nvSpPr>
          <p:cNvPr id="30" name="Tekstvak 29">
            <a:extLst>
              <a:ext uri="{FF2B5EF4-FFF2-40B4-BE49-F238E27FC236}">
                <a16:creationId xmlns:a16="http://schemas.microsoft.com/office/drawing/2014/main" id="{941FED0E-268D-2E43-5286-81DB7AFDEBF1}"/>
              </a:ext>
            </a:extLst>
          </p:cNvPr>
          <p:cNvSpPr txBox="1"/>
          <p:nvPr/>
        </p:nvSpPr>
        <p:spPr>
          <a:xfrm>
            <a:off x="468767" y="4434726"/>
            <a:ext cx="2576876"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Mentale gezondheid</a:t>
            </a:r>
          </a:p>
        </p:txBody>
      </p:sp>
      <p:sp>
        <p:nvSpPr>
          <p:cNvPr id="31" name="Tekstvak 30">
            <a:extLst>
              <a:ext uri="{FF2B5EF4-FFF2-40B4-BE49-F238E27FC236}">
                <a16:creationId xmlns:a16="http://schemas.microsoft.com/office/drawing/2014/main" id="{7F245AEC-0DF6-16EF-F1BF-D597A63D8013}"/>
              </a:ext>
            </a:extLst>
          </p:cNvPr>
          <p:cNvSpPr txBox="1"/>
          <p:nvPr/>
        </p:nvSpPr>
        <p:spPr>
          <a:xfrm>
            <a:off x="3068764" y="4436227"/>
            <a:ext cx="2576876"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Financieel Fit Fryslân</a:t>
            </a:r>
          </a:p>
        </p:txBody>
      </p:sp>
      <p:sp>
        <p:nvSpPr>
          <p:cNvPr id="32" name="Tekstvak 31">
            <a:extLst>
              <a:ext uri="{FF2B5EF4-FFF2-40B4-BE49-F238E27FC236}">
                <a16:creationId xmlns:a16="http://schemas.microsoft.com/office/drawing/2014/main" id="{B163D29F-B1F8-3D66-E96D-6D79DC643688}"/>
              </a:ext>
            </a:extLst>
          </p:cNvPr>
          <p:cNvSpPr txBox="1"/>
          <p:nvPr/>
        </p:nvSpPr>
        <p:spPr>
          <a:xfrm>
            <a:off x="2621191" y="1908133"/>
            <a:ext cx="2576876"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Ouderschap</a:t>
            </a:r>
          </a:p>
        </p:txBody>
      </p:sp>
      <p:sp>
        <p:nvSpPr>
          <p:cNvPr id="33" name="Tekstvak 32">
            <a:extLst>
              <a:ext uri="{FF2B5EF4-FFF2-40B4-BE49-F238E27FC236}">
                <a16:creationId xmlns:a16="http://schemas.microsoft.com/office/drawing/2014/main" id="{DE1BAF8C-4F69-E9E8-AEA8-55DE3F67BDB1}"/>
              </a:ext>
            </a:extLst>
          </p:cNvPr>
          <p:cNvSpPr txBox="1"/>
          <p:nvPr/>
        </p:nvSpPr>
        <p:spPr>
          <a:xfrm>
            <a:off x="7123932" y="1905799"/>
            <a:ext cx="2362214"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Participatie</a:t>
            </a:r>
          </a:p>
        </p:txBody>
      </p:sp>
      <p:sp>
        <p:nvSpPr>
          <p:cNvPr id="34" name="Tekstvak 33">
            <a:extLst>
              <a:ext uri="{FF2B5EF4-FFF2-40B4-BE49-F238E27FC236}">
                <a16:creationId xmlns:a16="http://schemas.microsoft.com/office/drawing/2014/main" id="{39B350E3-AD7D-A031-795D-123D85E2191E}"/>
              </a:ext>
            </a:extLst>
          </p:cNvPr>
          <p:cNvSpPr txBox="1"/>
          <p:nvPr/>
        </p:nvSpPr>
        <p:spPr>
          <a:xfrm>
            <a:off x="6247447" y="4417177"/>
            <a:ext cx="3002089"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Gezonde Leefomgeving</a:t>
            </a:r>
          </a:p>
        </p:txBody>
      </p:sp>
      <p:sp>
        <p:nvSpPr>
          <p:cNvPr id="35" name="Tekstvak 34">
            <a:extLst>
              <a:ext uri="{FF2B5EF4-FFF2-40B4-BE49-F238E27FC236}">
                <a16:creationId xmlns:a16="http://schemas.microsoft.com/office/drawing/2014/main" id="{62DACA3C-B8AC-D8F9-8124-3F0077267519}"/>
              </a:ext>
            </a:extLst>
          </p:cNvPr>
          <p:cNvSpPr txBox="1"/>
          <p:nvPr/>
        </p:nvSpPr>
        <p:spPr>
          <a:xfrm>
            <a:off x="9484012" y="1901811"/>
            <a:ext cx="2707987"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Positieve gezondheid</a:t>
            </a:r>
          </a:p>
        </p:txBody>
      </p:sp>
      <p:sp>
        <p:nvSpPr>
          <p:cNvPr id="36" name="Tekstvak 35">
            <a:extLst>
              <a:ext uri="{FF2B5EF4-FFF2-40B4-BE49-F238E27FC236}">
                <a16:creationId xmlns:a16="http://schemas.microsoft.com/office/drawing/2014/main" id="{BB9B2584-C668-918E-22AD-3F45A76646A0}"/>
              </a:ext>
            </a:extLst>
          </p:cNvPr>
          <p:cNvSpPr txBox="1"/>
          <p:nvPr/>
        </p:nvSpPr>
        <p:spPr>
          <a:xfrm>
            <a:off x="9581396" y="4416624"/>
            <a:ext cx="2661417" cy="369332"/>
          </a:xfrm>
          <a:prstGeom prst="rect">
            <a:avLst/>
          </a:prstGeom>
          <a:noFill/>
        </p:spPr>
        <p:txBody>
          <a:bodyPr wrap="square" rtlCol="0">
            <a:spAutoFit/>
          </a:bodyPr>
          <a:lstStyle/>
          <a:p>
            <a:r>
              <a:rPr lang="nl-NL" b="1">
                <a:solidFill>
                  <a:srgbClr val="CCAE00"/>
                </a:solidFill>
                <a:latin typeface="Arial" panose="020B0604020202020204" pitchFamily="34" charset="0"/>
                <a:cs typeface="Arial" panose="020B0604020202020204" pitchFamily="34" charset="0"/>
              </a:rPr>
              <a:t>Integrale wijkaanpak</a:t>
            </a:r>
          </a:p>
        </p:txBody>
      </p:sp>
      <p:pic>
        <p:nvPicPr>
          <p:cNvPr id="40" name="Afbeelding 39">
            <a:extLst>
              <a:ext uri="{FF2B5EF4-FFF2-40B4-BE49-F238E27FC236}">
                <a16:creationId xmlns:a16="http://schemas.microsoft.com/office/drawing/2014/main" id="{26A4EE80-0EB9-6860-C9A2-660497D745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12237" y="2391816"/>
            <a:ext cx="1480086" cy="1425268"/>
          </a:xfrm>
          <a:prstGeom prst="rect">
            <a:avLst/>
          </a:prstGeom>
        </p:spPr>
      </p:pic>
      <p:pic>
        <p:nvPicPr>
          <p:cNvPr id="41" name="Afbeelding 40">
            <a:extLst>
              <a:ext uri="{FF2B5EF4-FFF2-40B4-BE49-F238E27FC236}">
                <a16:creationId xmlns:a16="http://schemas.microsoft.com/office/drawing/2014/main" id="{A661E014-7247-EE78-3E4C-EBCE60E73D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6150" y="4836808"/>
            <a:ext cx="1480086" cy="1425268"/>
          </a:xfrm>
          <a:prstGeom prst="rect">
            <a:avLst/>
          </a:prstGeom>
        </p:spPr>
      </p:pic>
    </p:spTree>
    <p:extLst>
      <p:ext uri="{BB962C8B-B14F-4D97-AF65-F5344CB8AC3E}">
        <p14:creationId xmlns:p14="http://schemas.microsoft.com/office/powerpoint/2010/main" val="168688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9478BD-CC64-4227-9107-6F9926154AAD}"/>
              </a:ext>
            </a:extLst>
          </p:cNvPr>
          <p:cNvSpPr>
            <a:spLocks noGrp="1"/>
          </p:cNvSpPr>
          <p:nvPr>
            <p:ph type="title"/>
          </p:nvPr>
        </p:nvSpPr>
        <p:spPr>
          <a:xfrm>
            <a:off x="689317" y="576143"/>
            <a:ext cx="8561215" cy="844696"/>
          </a:xfrm>
        </p:spPr>
        <p:txBody>
          <a:bodyPr anchor="ctr">
            <a:normAutofit fontScale="90000"/>
          </a:bodyPr>
          <a:lstStyle/>
          <a:p>
            <a:r>
              <a:rPr lang="nl-NL"/>
              <a:t>Ons online samenwerkingsplatform</a:t>
            </a:r>
            <a:br>
              <a:rPr lang="nl-NL"/>
            </a:br>
            <a:r>
              <a:rPr lang="nl-NL" sz="2700">
                <a:solidFill>
                  <a:srgbClr val="CCAE00"/>
                </a:solidFill>
                <a:latin typeface="Arial"/>
                <a:cs typeface="Arial"/>
              </a:rPr>
              <a:t>Samen impact op preventie maken</a:t>
            </a:r>
            <a:endParaRPr lang="nl-NL" sz="2700"/>
          </a:p>
        </p:txBody>
      </p:sp>
      <p:pic>
        <p:nvPicPr>
          <p:cNvPr id="4" name="Tijdelijke aanduiding voor inhoud 3">
            <a:extLst>
              <a:ext uri="{FF2B5EF4-FFF2-40B4-BE49-F238E27FC236}">
                <a16:creationId xmlns:a16="http://schemas.microsoft.com/office/drawing/2014/main" id="{CC4FA15F-9B1F-4CBB-967E-08EC950FC8DB}"/>
              </a:ext>
            </a:extLst>
          </p:cNvPr>
          <p:cNvPicPr>
            <a:picLocks noGrp="1" noChangeAspect="1"/>
          </p:cNvPicPr>
          <p:nvPr>
            <p:ph idx="1"/>
          </p:nvPr>
        </p:nvPicPr>
        <p:blipFill>
          <a:blip r:embed="rId3"/>
          <a:stretch>
            <a:fillRect/>
          </a:stretch>
        </p:blipFill>
        <p:spPr>
          <a:xfrm>
            <a:off x="2913090" y="1948482"/>
            <a:ext cx="6365820" cy="3246568"/>
          </a:xfrm>
          <a:prstGeom prst="rect">
            <a:avLst/>
          </a:prstGeom>
          <a:noFill/>
        </p:spPr>
      </p:pic>
    </p:spTree>
    <p:extLst>
      <p:ext uri="{BB962C8B-B14F-4D97-AF65-F5344CB8AC3E}">
        <p14:creationId xmlns:p14="http://schemas.microsoft.com/office/powerpoint/2010/main" val="138709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12163E9-1AFB-4455-B102-59F488E678C0}"/>
              </a:ext>
            </a:extLst>
          </p:cNvPr>
          <p:cNvSpPr>
            <a:spLocks noGrp="1"/>
          </p:cNvSpPr>
          <p:nvPr>
            <p:ph idx="1"/>
          </p:nvPr>
        </p:nvSpPr>
        <p:spPr>
          <a:xfrm>
            <a:off x="736943" y="2358057"/>
            <a:ext cx="6852125" cy="3246568"/>
          </a:xfrm>
        </p:spPr>
        <p:txBody>
          <a:bodyPr>
            <a:normAutofit fontScale="92500" lnSpcReduction="10000"/>
          </a:bodyPr>
          <a:lstStyle/>
          <a:p>
            <a:pPr marL="342900" indent="-342900">
              <a:lnSpc>
                <a:spcPct val="107000"/>
              </a:lnSpc>
              <a:buBlip>
                <a:blip r:embed="rId2"/>
              </a:buBlip>
            </a:pPr>
            <a:r>
              <a:rPr lang="nl-NL"/>
              <a:t>een vraag stellen via '</a:t>
            </a:r>
            <a:r>
              <a:rPr lang="nl-NL">
                <a:hlinkClick r:id="rId3"/>
              </a:rPr>
              <a:t>Vraag &amp; antwoord</a:t>
            </a:r>
            <a:r>
              <a:rPr lang="nl-NL"/>
              <a:t>' of antwoord geven op een vraag van een professional,  </a:t>
            </a:r>
          </a:p>
          <a:p>
            <a:pPr marL="342900" indent="-342900">
              <a:lnSpc>
                <a:spcPct val="107000"/>
              </a:lnSpc>
              <a:buBlip>
                <a:blip r:embed="rId2"/>
              </a:buBlip>
            </a:pPr>
            <a:r>
              <a:rPr lang="nl-NL"/>
              <a:t>in contact komen met andere professionals via '</a:t>
            </a:r>
            <a:r>
              <a:rPr lang="nl-NL">
                <a:hlinkClick r:id="rId4"/>
              </a:rPr>
              <a:t>Netwerk</a:t>
            </a:r>
            <a:r>
              <a:rPr lang="nl-NL"/>
              <a:t>’.  </a:t>
            </a:r>
          </a:p>
          <a:p>
            <a:pPr marL="342900" indent="-342900">
              <a:lnSpc>
                <a:spcPct val="107000"/>
              </a:lnSpc>
              <a:buBlip>
                <a:blip r:embed="rId2"/>
              </a:buBlip>
            </a:pPr>
            <a:r>
              <a:rPr lang="nl-NL"/>
              <a:t>(uw) kennis en ervaring uitwisselen door '</a:t>
            </a:r>
            <a:r>
              <a:rPr lang="nl-NL">
                <a:hlinkClick r:id="rId5"/>
              </a:rPr>
              <a:t>Publicaties</a:t>
            </a:r>
            <a:r>
              <a:rPr lang="nl-NL"/>
              <a:t>' te lezen en te plaatsen, </a:t>
            </a:r>
          </a:p>
          <a:p>
            <a:pPr marL="342900" indent="-342900">
              <a:lnSpc>
                <a:spcPct val="107000"/>
              </a:lnSpc>
              <a:buBlip>
                <a:blip r:embed="rId2"/>
              </a:buBlip>
            </a:pPr>
            <a:r>
              <a:rPr lang="nl-NL"/>
              <a:t>kijken welke interessante (online) events er op de '</a:t>
            </a:r>
            <a:r>
              <a:rPr lang="nl-NL">
                <a:hlinkClick r:id="rId6"/>
              </a:rPr>
              <a:t>Kalender</a:t>
            </a:r>
            <a:r>
              <a:rPr lang="nl-NL"/>
              <a:t>' staan of aandacht vragen voor uw eigen event,  </a:t>
            </a:r>
          </a:p>
          <a:p>
            <a:pPr marL="342900" indent="-342900">
              <a:lnSpc>
                <a:spcPct val="107000"/>
              </a:lnSpc>
              <a:buBlip>
                <a:blip r:embed="rId2"/>
              </a:buBlip>
            </a:pPr>
            <a:r>
              <a:rPr lang="nl-NL"/>
              <a:t>samenwerken met professionals op een gedeelde opgave of onderwerp via </a:t>
            </a:r>
            <a:r>
              <a:rPr lang="nl-NL">
                <a:hlinkClick r:id="rId7"/>
              </a:rPr>
              <a:t>Groepen</a:t>
            </a:r>
            <a:r>
              <a:rPr lang="nl-NL"/>
              <a:t>.  </a:t>
            </a:r>
          </a:p>
          <a:p>
            <a:pPr marL="0" lvl="0" indent="0">
              <a:lnSpc>
                <a:spcPct val="107000"/>
              </a:lnSpc>
              <a:spcAft>
                <a:spcPts val="800"/>
              </a:spcAft>
              <a:buNone/>
            </a:pPr>
            <a:endParaRPr lang="nl-NL" i="1">
              <a:ea typeface="Calibri" panose="020F0502020204030204" pitchFamily="34" charset="0"/>
              <a:cs typeface="Times New Roman" panose="02020603050405020304" pitchFamily="18" charset="0"/>
            </a:endParaRPr>
          </a:p>
        </p:txBody>
      </p:sp>
      <p:sp>
        <p:nvSpPr>
          <p:cNvPr id="6" name="Titel 1">
            <a:extLst>
              <a:ext uri="{FF2B5EF4-FFF2-40B4-BE49-F238E27FC236}">
                <a16:creationId xmlns:a16="http://schemas.microsoft.com/office/drawing/2014/main" id="{6CEAF87C-84AF-9546-971C-1741BA5C5BBB}"/>
              </a:ext>
            </a:extLst>
          </p:cNvPr>
          <p:cNvSpPr txBox="1">
            <a:spLocks/>
          </p:cNvSpPr>
          <p:nvPr/>
        </p:nvSpPr>
        <p:spPr>
          <a:xfrm>
            <a:off x="689318" y="631825"/>
            <a:ext cx="9938207" cy="844696"/>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1" kern="1200">
                <a:solidFill>
                  <a:srgbClr val="18898C"/>
                </a:solidFill>
                <a:latin typeface="Arial" panose="020B0604020202020204" pitchFamily="34" charset="0"/>
                <a:ea typeface="+mj-ea"/>
                <a:cs typeface="Arial" panose="020B0604020202020204" pitchFamily="34" charset="0"/>
              </a:defRPr>
            </a:lvl1pPr>
          </a:lstStyle>
          <a:p>
            <a:r>
              <a:rPr lang="nl-NL">
                <a:latin typeface="Arial"/>
                <a:cs typeface="Arial"/>
              </a:rPr>
              <a:t>Wat kunt u op het platform? </a:t>
            </a:r>
            <a:br>
              <a:rPr lang="nl-NL"/>
            </a:br>
            <a:endParaRPr lang="nl-NL" sz="2700">
              <a:solidFill>
                <a:srgbClr val="CCAE00"/>
              </a:solidFill>
              <a:latin typeface="Arial"/>
              <a:cs typeface="Arial"/>
            </a:endParaRPr>
          </a:p>
        </p:txBody>
      </p:sp>
    </p:spTree>
    <p:extLst>
      <p:ext uri="{BB962C8B-B14F-4D97-AF65-F5344CB8AC3E}">
        <p14:creationId xmlns:p14="http://schemas.microsoft.com/office/powerpoint/2010/main" val="116089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DD739261-0DD8-493A-8815-154B9D827E22}"/>
              </a:ext>
            </a:extLst>
          </p:cNvPr>
          <p:cNvSpPr txBox="1">
            <a:spLocks/>
          </p:cNvSpPr>
          <p:nvPr/>
        </p:nvSpPr>
        <p:spPr>
          <a:xfrm>
            <a:off x="837425" y="420479"/>
            <a:ext cx="8600173" cy="1146867"/>
          </a:xfrm>
          <a:prstGeom prst="rect">
            <a:avLst/>
          </a:prstGeom>
        </p:spPr>
        <p:txBody>
          <a:bodyPr vert="horz" lIns="91440" tIns="45720" rIns="91440" bIns="45720" rtlCol="0" anchor="ctr">
            <a:norm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3200" b="1">
                <a:solidFill>
                  <a:srgbClr val="18898C"/>
                </a:solidFill>
                <a:latin typeface="Arial"/>
                <a:cs typeface="Arial"/>
              </a:rPr>
              <a:t>Vragen? </a:t>
            </a:r>
            <a:endParaRPr lang="nl-NL" sz="3200" b="1">
              <a:solidFill>
                <a:srgbClr val="18898C"/>
              </a:solidFill>
              <a:cs typeface="Calibri"/>
            </a:endParaRPr>
          </a:p>
        </p:txBody>
      </p:sp>
      <p:sp>
        <p:nvSpPr>
          <p:cNvPr id="3" name="TextBox 2">
            <a:extLst>
              <a:ext uri="{FF2B5EF4-FFF2-40B4-BE49-F238E27FC236}">
                <a16:creationId xmlns:a16="http://schemas.microsoft.com/office/drawing/2014/main" id="{26684921-A6EC-B7C9-CC2B-C544350531BF}"/>
              </a:ext>
            </a:extLst>
          </p:cNvPr>
          <p:cNvSpPr txBox="1"/>
          <p:nvPr/>
        </p:nvSpPr>
        <p:spPr>
          <a:xfrm>
            <a:off x="9296351" y="4981215"/>
            <a:ext cx="249210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latin typeface="Arial"/>
              <a:cs typeface="Arial"/>
            </a:endParaRPr>
          </a:p>
          <a:p>
            <a:endParaRPr lang="nl-NL">
              <a:latin typeface="Arial"/>
              <a:cs typeface="Arial"/>
            </a:endParaRPr>
          </a:p>
          <a:p>
            <a:pPr marL="285750" indent="-285750">
              <a:buBlip>
                <a:blip r:embed="rId3"/>
              </a:buBlip>
            </a:pPr>
            <a:endParaRPr lang="nl-NL">
              <a:latin typeface="Arial"/>
              <a:cs typeface="Arial"/>
            </a:endParaRPr>
          </a:p>
          <a:p>
            <a:pPr marL="285750" indent="-285750">
              <a:buBlip>
                <a:blip r:embed="rId3"/>
              </a:buBlip>
            </a:pPr>
            <a:endParaRPr lang="en-US">
              <a:latin typeface="Arial"/>
              <a:cs typeface="Arial"/>
            </a:endParaRPr>
          </a:p>
        </p:txBody>
      </p:sp>
      <p:sp>
        <p:nvSpPr>
          <p:cNvPr id="2" name="Rechthoek 1">
            <a:extLst>
              <a:ext uri="{FF2B5EF4-FFF2-40B4-BE49-F238E27FC236}">
                <a16:creationId xmlns:a16="http://schemas.microsoft.com/office/drawing/2014/main" id="{EAD3AF5E-99D0-4A1E-8C13-51E38C76F7BA}"/>
              </a:ext>
            </a:extLst>
          </p:cNvPr>
          <p:cNvSpPr/>
          <p:nvPr/>
        </p:nvSpPr>
        <p:spPr>
          <a:xfrm>
            <a:off x="837425" y="1821863"/>
            <a:ext cx="8350910" cy="671915"/>
          </a:xfrm>
          <a:prstGeom prst="rect">
            <a:avLst/>
          </a:prstGeom>
        </p:spPr>
        <p:txBody>
          <a:bodyPr wrap="square">
            <a:spAutoFit/>
          </a:bodyPr>
          <a:lstStyle/>
          <a:p>
            <a:pPr lvl="0">
              <a:lnSpc>
                <a:spcPct val="107000"/>
              </a:lnSpc>
            </a:pPr>
            <a:r>
              <a:rPr lang="nl-NL">
                <a:ea typeface="Calibri" panose="020F0502020204030204" pitchFamily="34" charset="0"/>
              </a:rPr>
              <a:t>Stel ze gerust via het online samenwerkingsplatform of mail naar </a:t>
            </a:r>
            <a:r>
              <a:rPr lang="nl-NL" b="1">
                <a:ea typeface="Calibri" panose="020F0502020204030204" pitchFamily="34" charset="0"/>
              </a:rPr>
              <a:t>info@friesepreventieaanpak.nl</a:t>
            </a:r>
          </a:p>
        </p:txBody>
      </p:sp>
    </p:spTree>
    <p:extLst>
      <p:ext uri="{BB962C8B-B14F-4D97-AF65-F5344CB8AC3E}">
        <p14:creationId xmlns:p14="http://schemas.microsoft.com/office/powerpoint/2010/main" val="380780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33628E-72D3-21BE-CCA3-A2252345068C}"/>
              </a:ext>
            </a:extLst>
          </p:cNvPr>
          <p:cNvPicPr>
            <a:picLocks noChangeAspect="1"/>
          </p:cNvPicPr>
          <p:nvPr/>
        </p:nvPicPr>
        <p:blipFill>
          <a:blip r:embed="rId2"/>
          <a:stretch>
            <a:fillRect/>
          </a:stretch>
        </p:blipFill>
        <p:spPr>
          <a:xfrm>
            <a:off x="886049" y="2356702"/>
            <a:ext cx="10419901" cy="4237946"/>
          </a:xfrm>
          <a:prstGeom prst="rect">
            <a:avLst/>
          </a:prstGeom>
        </p:spPr>
      </p:pic>
      <p:sp>
        <p:nvSpPr>
          <p:cNvPr id="3" name="Scroll: Horizontal 2">
            <a:extLst>
              <a:ext uri="{FF2B5EF4-FFF2-40B4-BE49-F238E27FC236}">
                <a16:creationId xmlns:a16="http://schemas.microsoft.com/office/drawing/2014/main" id="{ADA6095A-E269-E28A-AEF9-CE22ABD68992}"/>
              </a:ext>
            </a:extLst>
          </p:cNvPr>
          <p:cNvSpPr/>
          <p:nvPr/>
        </p:nvSpPr>
        <p:spPr>
          <a:xfrm>
            <a:off x="245096" y="438688"/>
            <a:ext cx="8880050" cy="1096027"/>
          </a:xfrm>
          <a:prstGeom prst="horizontalScroll">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rgbClr val="18898C"/>
                </a:solidFill>
                <a:latin typeface="Arial"/>
                <a:cs typeface="Calibri"/>
              </a:rPr>
              <a:t>"None of us is as smart as all of us!"</a:t>
            </a:r>
            <a:endParaRPr lang="en-US" sz="3600" b="1" i="1">
              <a:solidFill>
                <a:srgbClr val="18898C"/>
              </a:solidFill>
              <a:latin typeface="Arial"/>
              <a:cs typeface="Arial"/>
            </a:endParaRPr>
          </a:p>
        </p:txBody>
      </p:sp>
    </p:spTree>
    <p:extLst>
      <p:ext uri="{BB962C8B-B14F-4D97-AF65-F5344CB8AC3E}">
        <p14:creationId xmlns:p14="http://schemas.microsoft.com/office/powerpoint/2010/main" val="7005393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5F7981C4-C333-4CBB-8978-A242F7673D08}" vid="{24BEFB63-A47F-416F-AE97-D02C91BD4F8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E18140C9F6CD44861300EA36655151" ma:contentTypeVersion="12" ma:contentTypeDescription="Een nieuw document maken." ma:contentTypeScope="" ma:versionID="0f2a01c5a4cc6656434bd3bf5f08ead0">
  <xsd:schema xmlns:xsd="http://www.w3.org/2001/XMLSchema" xmlns:xs="http://www.w3.org/2001/XMLSchema" xmlns:p="http://schemas.microsoft.com/office/2006/metadata/properties" xmlns:ns3="b6ace6e2-1451-4cd3-96c2-80df8328e145" xmlns:ns4="1269d3e3-e314-4bf5-b04f-5957e69fa74e" targetNamespace="http://schemas.microsoft.com/office/2006/metadata/properties" ma:root="true" ma:fieldsID="d34b4cda5081cf0508804691b706c027" ns3:_="" ns4:_="">
    <xsd:import namespace="b6ace6e2-1451-4cd3-96c2-80df8328e145"/>
    <xsd:import namespace="1269d3e3-e314-4bf5-b04f-5957e69fa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ce6e2-1451-4cd3-96c2-80df8328e1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69d3e3-e314-4bf5-b04f-5957e69fa74e"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69d3e3-e314-4bf5-b04f-5957e69fa74e">
      <UserInfo>
        <DisplayName>Reina Catharina Denkers</DisplayName>
        <AccountId>34</AccountId>
        <AccountType/>
      </UserInfo>
      <UserInfo>
        <DisplayName>Anneke Meijer</DisplayName>
        <AccountId>15</AccountId>
        <AccountType/>
      </UserInfo>
    </SharedWithUsers>
  </documentManagement>
</p:properties>
</file>

<file path=customXml/itemProps1.xml><?xml version="1.0" encoding="utf-8"?>
<ds:datastoreItem xmlns:ds="http://schemas.openxmlformats.org/officeDocument/2006/customXml" ds:itemID="{B8FA5AD7-1F1F-48F1-B5FF-CE1D7CE1AF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ace6e2-1451-4cd3-96c2-80df8328e145"/>
    <ds:schemaRef ds:uri="1269d3e3-e314-4bf5-b04f-5957e69fa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A43909-CCE4-4A0B-80F2-8C27400F2BE5}">
  <ds:schemaRefs>
    <ds:schemaRef ds:uri="http://schemas.microsoft.com/sharepoint/v3/contenttype/forms"/>
  </ds:schemaRefs>
</ds:datastoreItem>
</file>

<file path=customXml/itemProps3.xml><?xml version="1.0" encoding="utf-8"?>
<ds:datastoreItem xmlns:ds="http://schemas.openxmlformats.org/officeDocument/2006/customXml" ds:itemID="{98417D16-6CE9-4DC7-934E-11834331C46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269d3e3-e314-4bf5-b04f-5957e69fa74e"/>
    <ds:schemaRef ds:uri="b6ace6e2-1451-4cd3-96c2-80df8328e14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TotalTime>
  <Words>397</Words>
  <Application>Microsoft Office PowerPoint</Application>
  <PresentationFormat>Breedbeeld</PresentationFormat>
  <Paragraphs>38</Paragraphs>
  <Slides>9</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Calibri Light</vt:lpstr>
      <vt:lpstr>Kantoorthema</vt:lpstr>
      <vt:lpstr>Inspiratiesessie: 'Haal alles uit het online samenwerkingsplatform van de Friese Preventieaanpak!' </vt:lpstr>
      <vt:lpstr>PowerPoint-presentatie</vt:lpstr>
      <vt:lpstr>Wat is de Friese Preventieaanpak?</vt:lpstr>
      <vt:lpstr>PowerPoint-presentatie</vt:lpstr>
      <vt:lpstr>Netwerkorganisatie Werken in coalities &amp; lerende netwerken</vt:lpstr>
      <vt:lpstr>Ons online samenwerkingsplatform Samen impact op preventie maken</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Inspiratiesessie: 'Haal alles uit het online samenwerkingsplatform van de Friese Preventieaanpak!'</dc:title>
  <dc:creator>Reina Catharina Denkers</dc:creator>
  <cp:lastModifiedBy>Reina Catharina Denkers</cp:lastModifiedBy>
  <cp:revision>1</cp:revision>
  <dcterms:created xsi:type="dcterms:W3CDTF">2022-09-20T11:48:16Z</dcterms:created>
  <dcterms:modified xsi:type="dcterms:W3CDTF">2022-10-17T09:27:58Z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0x010100ADE18140C9F6CD44861300EA36655151</vt:lpwstr>
  </property>
</Properties>
</file>